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320">
            <a:solidFill>
              <a:srgbClr val="ffc000"/>
            </a:solidFill>
            <a:miter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marL="272160" indent="-204120" algn="ct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ffc000"/>
            </a:solidFill>
            <a:ln w="126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6240" cy="1979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J’apprends à nommer un nombre et écrire son suivant.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 txBox="1"/>
          <p:nvPr/>
        </p:nvSpPr>
        <p:spPr>
          <a:xfrm>
            <a:off x="1440000" y="3197520"/>
            <a:ext cx="16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671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 txBox="1"/>
          <p:nvPr/>
        </p:nvSpPr>
        <p:spPr>
          <a:xfrm>
            <a:off x="5580000" y="3240000"/>
            <a:ext cx="216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6 701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 txBox="1"/>
          <p:nvPr/>
        </p:nvSpPr>
        <p:spPr>
          <a:xfrm>
            <a:off x="720000" y="3197520"/>
            <a:ext cx="34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671 </a:t>
            </a:r>
            <a:r>
              <a:rPr b="0" lang="fr-FR" sz="6000" spc="-1" strike="noStrike">
                <a:solidFill>
                  <a:srgbClr val="ff0000"/>
                </a:solidFill>
                <a:latin typeface="Arial"/>
              </a:rPr>
              <a:t>- 672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 txBox="1"/>
          <p:nvPr/>
        </p:nvSpPr>
        <p:spPr>
          <a:xfrm>
            <a:off x="4932000" y="3240000"/>
            <a:ext cx="3888000" cy="771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800" spc="-1" strike="noStrike">
                <a:solidFill>
                  <a:srgbClr val="000000"/>
                </a:solidFill>
                <a:latin typeface="Arial"/>
              </a:rPr>
              <a:t>6 701 </a:t>
            </a:r>
            <a:r>
              <a:rPr b="0" lang="fr-FR" sz="4800" spc="-1" strike="noStrike">
                <a:solidFill>
                  <a:srgbClr val="ff0000"/>
                </a:solidFill>
                <a:latin typeface="Arial"/>
              </a:rPr>
              <a:t>- 6 702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 txBox="1"/>
          <p:nvPr/>
        </p:nvSpPr>
        <p:spPr>
          <a:xfrm>
            <a:off x="1440000" y="3197520"/>
            <a:ext cx="16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780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 txBox="1"/>
          <p:nvPr/>
        </p:nvSpPr>
        <p:spPr>
          <a:xfrm>
            <a:off x="5580000" y="3240000"/>
            <a:ext cx="216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4 879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 txBox="1"/>
          <p:nvPr/>
        </p:nvSpPr>
        <p:spPr>
          <a:xfrm>
            <a:off x="720000" y="3197520"/>
            <a:ext cx="34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780 </a:t>
            </a:r>
            <a:r>
              <a:rPr b="0" lang="fr-FR" sz="6000" spc="-1" strike="noStrike">
                <a:solidFill>
                  <a:srgbClr val="ff0000"/>
                </a:solidFill>
                <a:latin typeface="Arial"/>
              </a:rPr>
              <a:t>- 781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"/>
          <p:cNvSpPr txBox="1"/>
          <p:nvPr/>
        </p:nvSpPr>
        <p:spPr>
          <a:xfrm>
            <a:off x="4932000" y="3240000"/>
            <a:ext cx="3888000" cy="771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800" spc="-1" strike="noStrike">
                <a:solidFill>
                  <a:srgbClr val="000000"/>
                </a:solidFill>
                <a:latin typeface="Arial"/>
              </a:rPr>
              <a:t>4 879 -</a:t>
            </a:r>
            <a:r>
              <a:rPr b="0" lang="fr-FR" sz="4800" spc="-1" strike="noStrike">
                <a:solidFill>
                  <a:srgbClr val="ff0000"/>
                </a:solidFill>
                <a:latin typeface="Arial"/>
              </a:rPr>
              <a:t> 4 880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ZoneTexte 2"/>
          <p:cNvSpPr/>
          <p:nvPr/>
        </p:nvSpPr>
        <p:spPr>
          <a:xfrm>
            <a:off x="50040" y="5119200"/>
            <a:ext cx="93099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157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800" spc="157" strike="noStrike">
                <a:solidFill>
                  <a:srgbClr val="000000"/>
                </a:solidFill>
                <a:latin typeface="Calibri"/>
              </a:rPr>
              <a:t>-290 - 291 - 292 -  …  - 294 -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 txBox="1"/>
          <p:nvPr/>
        </p:nvSpPr>
        <p:spPr>
          <a:xfrm>
            <a:off x="1080000" y="360000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CM1             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11"/>
          <p:cNvSpPr/>
          <p:nvPr/>
        </p:nvSpPr>
        <p:spPr>
          <a:xfrm>
            <a:off x="0" y="2160000"/>
            <a:ext cx="93099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157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3600" spc="157" strike="noStrike">
                <a:solidFill>
                  <a:srgbClr val="000000"/>
                </a:solidFill>
                <a:latin typeface="Calibri"/>
              </a:rPr>
              <a:t>-2 900 - 2 901 - 2 902 -  …  - 2 904 - …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ZoneTexte 12"/>
          <p:cNvSpPr/>
          <p:nvPr/>
        </p:nvSpPr>
        <p:spPr>
          <a:xfrm>
            <a:off x="50040" y="5119200"/>
            <a:ext cx="93099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289 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-290 - 291 - 292 - </a:t>
            </a: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293</a:t>
            </a:r>
            <a:r>
              <a:rPr b="0" lang="fr-FR" sz="4000" spc="157" strike="noStrike">
                <a:solidFill>
                  <a:srgbClr val="000000"/>
                </a:solidFill>
                <a:latin typeface="Calibri"/>
              </a:rPr>
              <a:t> - 294 - </a:t>
            </a:r>
            <a:r>
              <a:rPr b="0" lang="fr-FR" sz="4000" spc="157" strike="noStrike">
                <a:solidFill>
                  <a:srgbClr val="ff0000"/>
                </a:solidFill>
                <a:latin typeface="Calibri"/>
              </a:rPr>
              <a:t>295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180000" y="3600000"/>
            <a:ext cx="8280000" cy="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 txBox="1"/>
          <p:nvPr/>
        </p:nvSpPr>
        <p:spPr>
          <a:xfrm>
            <a:off x="1080000" y="360000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 txBox="1"/>
          <p:nvPr/>
        </p:nvSpPr>
        <p:spPr>
          <a:xfrm>
            <a:off x="1080000" y="85752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CM1             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13"/>
          <p:cNvSpPr/>
          <p:nvPr/>
        </p:nvSpPr>
        <p:spPr>
          <a:xfrm>
            <a:off x="0" y="2160000"/>
            <a:ext cx="93099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800" spc="157" strike="noStrike">
                <a:solidFill>
                  <a:srgbClr val="ff0000"/>
                </a:solidFill>
                <a:latin typeface="Calibri"/>
              </a:rPr>
              <a:t>2 899</a:t>
            </a:r>
            <a:r>
              <a:rPr b="0" lang="fr-FR" sz="2800" spc="157" strike="noStrike">
                <a:solidFill>
                  <a:srgbClr val="000000"/>
                </a:solidFill>
                <a:latin typeface="Calibri"/>
              </a:rPr>
              <a:t> -2 900 - 2 901 - 2 902 - </a:t>
            </a:r>
            <a:r>
              <a:rPr b="0" lang="fr-FR" sz="2800" spc="157" strike="noStrike">
                <a:solidFill>
                  <a:srgbClr val="ff0000"/>
                </a:solidFill>
                <a:latin typeface="Calibri"/>
              </a:rPr>
              <a:t>2 903</a:t>
            </a:r>
            <a:r>
              <a:rPr b="0" lang="fr-FR" sz="2800" spc="157" strike="noStrike">
                <a:solidFill>
                  <a:srgbClr val="000000"/>
                </a:solidFill>
                <a:latin typeface="Calibri"/>
              </a:rPr>
              <a:t> - 2 904 - </a:t>
            </a:r>
            <a:r>
              <a:rPr b="0" lang="fr-FR" sz="2800" spc="157" strike="noStrike">
                <a:solidFill>
                  <a:srgbClr val="ff0000"/>
                </a:solidFill>
                <a:latin typeface="Calibri"/>
              </a:rPr>
              <a:t>2 905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ZoneTexte 6"/>
          <p:cNvSpPr/>
          <p:nvPr/>
        </p:nvSpPr>
        <p:spPr>
          <a:xfrm>
            <a:off x="1216080" y="2340000"/>
            <a:ext cx="1843920" cy="185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1600" spc="-1" strike="noStrike">
                <a:solidFill>
                  <a:srgbClr val="000000"/>
                </a:solidFill>
                <a:latin typeface="Calibri"/>
              </a:rPr>
              <a:t>95</a:t>
            </a:r>
            <a:endParaRPr b="0" lang="fr-FR" sz="1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ZoneTexte 1"/>
          <p:cNvSpPr/>
          <p:nvPr/>
        </p:nvSpPr>
        <p:spPr>
          <a:xfrm>
            <a:off x="5483880" y="2700000"/>
            <a:ext cx="261612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000000"/>
                </a:solidFill>
                <a:latin typeface="Calibri"/>
              </a:rPr>
              <a:t>1 295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ZoneTexte 6"/>
          <p:cNvSpPr/>
          <p:nvPr/>
        </p:nvSpPr>
        <p:spPr>
          <a:xfrm>
            <a:off x="540000" y="2340000"/>
            <a:ext cx="1843920" cy="185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1600" spc="-1" strike="noStrike">
                <a:solidFill>
                  <a:srgbClr val="000000"/>
                </a:solidFill>
                <a:latin typeface="Calibri"/>
              </a:rPr>
              <a:t>95</a:t>
            </a:r>
            <a:endParaRPr b="0" lang="fr-FR" sz="1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ZoneTexte 3"/>
          <p:cNvSpPr/>
          <p:nvPr/>
        </p:nvSpPr>
        <p:spPr>
          <a:xfrm>
            <a:off x="1980000" y="2340000"/>
            <a:ext cx="2349000" cy="185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1600" spc="-1" strike="noStrike">
                <a:solidFill>
                  <a:srgbClr val="c00000"/>
                </a:solidFill>
                <a:latin typeface="Calibri"/>
              </a:rPr>
              <a:t>-96</a:t>
            </a:r>
            <a:endParaRPr b="0" lang="fr-FR" sz="1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Espace réservé du texte 2"/>
          <p:cNvSpPr/>
          <p:nvPr/>
        </p:nvSpPr>
        <p:spPr>
          <a:xfrm>
            <a:off x="826344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63000"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ZoneTexte 9"/>
          <p:cNvSpPr/>
          <p:nvPr/>
        </p:nvSpPr>
        <p:spPr>
          <a:xfrm>
            <a:off x="4223880" y="2593080"/>
            <a:ext cx="2616120" cy="109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6600" spc="-1" strike="noStrike">
                <a:solidFill>
                  <a:srgbClr val="000000"/>
                </a:solidFill>
                <a:latin typeface="Calibri"/>
              </a:rPr>
              <a:t>1 295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ZoneTexte 8"/>
          <p:cNvSpPr/>
          <p:nvPr/>
        </p:nvSpPr>
        <p:spPr>
          <a:xfrm>
            <a:off x="6300000" y="2502000"/>
            <a:ext cx="270000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c00000"/>
                </a:solidFill>
                <a:latin typeface="Calibri"/>
              </a:rPr>
              <a:t>-1 296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ZoneTexte 6"/>
          <p:cNvSpPr/>
          <p:nvPr/>
        </p:nvSpPr>
        <p:spPr>
          <a:xfrm>
            <a:off x="972000" y="2340000"/>
            <a:ext cx="2477880" cy="185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11600" spc="-1" strike="noStrike">
                <a:solidFill>
                  <a:srgbClr val="000000"/>
                </a:solidFill>
                <a:latin typeface="Calibri"/>
              </a:rPr>
              <a:t>127</a:t>
            </a:r>
            <a:endParaRPr b="0" lang="fr-FR" sz="1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ZoneTexte 10"/>
          <p:cNvSpPr/>
          <p:nvPr/>
        </p:nvSpPr>
        <p:spPr>
          <a:xfrm>
            <a:off x="5622120" y="2700000"/>
            <a:ext cx="247788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fr-FR" sz="7200" spc="-1" strike="noStrike">
                <a:solidFill>
                  <a:srgbClr val="000000"/>
                </a:solidFill>
                <a:latin typeface="Calibri"/>
              </a:rPr>
              <a:t>1 527</a:t>
            </a:r>
            <a:endParaRPr b="0" lang="fr-FR" sz="7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"/>
          <p:cNvSpPr txBox="1"/>
          <p:nvPr/>
        </p:nvSpPr>
        <p:spPr>
          <a:xfrm>
            <a:off x="540000" y="2880000"/>
            <a:ext cx="34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127 </a:t>
            </a:r>
            <a:r>
              <a:rPr b="0" lang="fr-FR" sz="6000" spc="-1" strike="noStrike">
                <a:solidFill>
                  <a:srgbClr val="ff0000"/>
                </a:solidFill>
                <a:latin typeface="Arial"/>
              </a:rPr>
              <a:t>- 128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"/>
          <p:cNvSpPr txBox="1"/>
          <p:nvPr/>
        </p:nvSpPr>
        <p:spPr>
          <a:xfrm>
            <a:off x="4932000" y="3008520"/>
            <a:ext cx="3888000" cy="771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800" spc="-1" strike="noStrike">
                <a:solidFill>
                  <a:srgbClr val="000000"/>
                </a:solidFill>
                <a:latin typeface="Arial"/>
              </a:rPr>
              <a:t>1 527 </a:t>
            </a:r>
            <a:r>
              <a:rPr b="0" lang="fr-FR" sz="4800" spc="-1" strike="noStrike">
                <a:solidFill>
                  <a:srgbClr val="ff0000"/>
                </a:solidFill>
                <a:latin typeface="Arial"/>
              </a:rPr>
              <a:t>- 1 528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"/>
          <p:cNvSpPr txBox="1"/>
          <p:nvPr/>
        </p:nvSpPr>
        <p:spPr>
          <a:xfrm>
            <a:off x="1440000" y="3197520"/>
            <a:ext cx="16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304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"/>
          <p:cNvSpPr txBox="1"/>
          <p:nvPr/>
        </p:nvSpPr>
        <p:spPr>
          <a:xfrm>
            <a:off x="5580000" y="3240000"/>
            <a:ext cx="216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3 704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"/>
          <p:cNvSpPr txBox="1"/>
          <p:nvPr/>
        </p:nvSpPr>
        <p:spPr>
          <a:xfrm>
            <a:off x="720000" y="3197520"/>
            <a:ext cx="34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304 </a:t>
            </a:r>
            <a:r>
              <a:rPr b="0" lang="fr-FR" sz="6000" spc="-1" strike="noStrike">
                <a:solidFill>
                  <a:srgbClr val="ff0000"/>
                </a:solidFill>
                <a:latin typeface="Arial"/>
              </a:rPr>
              <a:t>- 305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"/>
          <p:cNvSpPr txBox="1"/>
          <p:nvPr/>
        </p:nvSpPr>
        <p:spPr>
          <a:xfrm>
            <a:off x="4932000" y="3240000"/>
            <a:ext cx="3888000" cy="771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800" spc="-1" strike="noStrike">
                <a:solidFill>
                  <a:srgbClr val="000000"/>
                </a:solidFill>
                <a:latin typeface="Arial"/>
              </a:rPr>
              <a:t>3 704 - </a:t>
            </a:r>
            <a:r>
              <a:rPr b="0" lang="fr-FR" sz="4800" spc="-1" strike="noStrike">
                <a:solidFill>
                  <a:srgbClr val="ff0000"/>
                </a:solidFill>
                <a:latin typeface="Arial"/>
              </a:rPr>
              <a:t>3 705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 txBox="1"/>
          <p:nvPr/>
        </p:nvSpPr>
        <p:spPr>
          <a:xfrm>
            <a:off x="1440000" y="3197520"/>
            <a:ext cx="16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523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 txBox="1"/>
          <p:nvPr/>
        </p:nvSpPr>
        <p:spPr>
          <a:xfrm>
            <a:off x="5580000" y="3240000"/>
            <a:ext cx="216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5 230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"/>
          <p:cNvSpPr/>
          <p:nvPr/>
        </p:nvSpPr>
        <p:spPr>
          <a:xfrm>
            <a:off x="4572000" y="1080360"/>
            <a:ext cx="0" cy="54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90000" bIns="90000" anchor="ctr">
            <a:noAutofit/>
          </a:bodyPr>
          <a:p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 txBox="1"/>
          <p:nvPr/>
        </p:nvSpPr>
        <p:spPr>
          <a:xfrm>
            <a:off x="1620000" y="1080360"/>
            <a:ext cx="630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CE2              CM1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 txBox="1"/>
          <p:nvPr/>
        </p:nvSpPr>
        <p:spPr>
          <a:xfrm>
            <a:off x="720000" y="3197520"/>
            <a:ext cx="3420000" cy="942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6000" spc="-1" strike="noStrike">
                <a:solidFill>
                  <a:srgbClr val="000000"/>
                </a:solidFill>
                <a:latin typeface="Arial"/>
              </a:rPr>
              <a:t>523 </a:t>
            </a:r>
            <a:r>
              <a:rPr b="0" lang="fr-FR" sz="6000" spc="-1" strike="noStrike">
                <a:solidFill>
                  <a:srgbClr val="ff0000"/>
                </a:solidFill>
                <a:latin typeface="Arial"/>
              </a:rPr>
              <a:t>- 524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 txBox="1"/>
          <p:nvPr/>
        </p:nvSpPr>
        <p:spPr>
          <a:xfrm>
            <a:off x="4932000" y="3240000"/>
            <a:ext cx="3888000" cy="771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4800" spc="-1" strike="noStrike">
                <a:solidFill>
                  <a:srgbClr val="000000"/>
                </a:solidFill>
                <a:latin typeface="Arial"/>
              </a:rPr>
              <a:t>5 230 - </a:t>
            </a:r>
            <a:r>
              <a:rPr b="0" lang="fr-FR" sz="4800" spc="-1" strike="noStrike">
                <a:solidFill>
                  <a:srgbClr val="ff0000"/>
                </a:solidFill>
                <a:latin typeface="Arial"/>
              </a:rPr>
              <a:t>5 231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186</TotalTime>
  <Application>LibreOffice/7.4.3.2$Windows_X86_64 LibreOffice_project/1048a8393ae2eeec98dff31b5c133c5f1d08b890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2025-08-15T11:29:20Z</dcterms:modified>
  <cp:revision>33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r8>15</vt:r8>
  </property>
</Properties>
</file>